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8229600" cx="14630400"/>
  <p:notesSz cx="8229600" cy="14630400"/>
  <p:embeddedFontLst>
    <p:embeddedFont>
      <p:font typeface="Montserrat"/>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ontserrat-regular.fnt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italic.fntdata"/><Relationship Id="rId14" Type="http://schemas.openxmlformats.org/officeDocument/2006/relationships/font" Target="fonts/Montserrat-bold.fntdata"/><Relationship Id="rId16"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2.png>
</file>

<file path=ppt/media/image13.png>
</file>

<file path=ppt/media/image14.png>
</file>

<file path=ppt/media/image15.png>
</file>

<file path=ppt/media/image16.png>
</file>

<file path=ppt/media/image17.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 name="Google Shape;4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 name="Google Shape;4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 name="Google Shape;5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 name="Google Shape;5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 name="Google Shape;7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 name="Google Shape;7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 name="Google Shape;8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 name="Google Shape;8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2"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pic>
        <p:nvPicPr>
          <p:cNvPr descr="preencoded.png" id="48" name="Google Shape;48;p1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49" name="Google Shape;49;p11"/>
          <p:cNvSpPr/>
          <p:nvPr/>
        </p:nvSpPr>
        <p:spPr>
          <a:xfrm>
            <a:off x="6289238" y="804386"/>
            <a:ext cx="7538323" cy="2606516"/>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000000"/>
              </a:buClr>
              <a:buSzPts val="4100"/>
              <a:buFont typeface="Montserrat"/>
              <a:buNone/>
            </a:pPr>
            <a:r>
              <a:rPr b="1" i="0" lang="en-US" sz="4100" u="none" cap="none" strike="noStrike">
                <a:solidFill>
                  <a:srgbClr val="000000"/>
                </a:solidFill>
                <a:latin typeface="Montserrat"/>
                <a:ea typeface="Montserrat"/>
                <a:cs typeface="Montserrat"/>
                <a:sym typeface="Montserrat"/>
              </a:rPr>
              <a:t>Ensemble Learning-Based System for Brain Cancer Diagnosis Using MRI Images</a:t>
            </a:r>
            <a:endParaRPr b="0" i="0" sz="4100" u="none" cap="none" strike="noStrike"/>
          </a:p>
        </p:txBody>
      </p:sp>
      <p:sp>
        <p:nvSpPr>
          <p:cNvPr id="50" name="Google Shape;50;p11"/>
          <p:cNvSpPr/>
          <p:nvPr/>
        </p:nvSpPr>
        <p:spPr>
          <a:xfrm>
            <a:off x="6289238" y="3754993"/>
            <a:ext cx="7538323" cy="1720453"/>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3D3838"/>
              </a:buClr>
              <a:buSzPts val="1800"/>
              <a:buFont typeface="Arial"/>
              <a:buNone/>
            </a:pPr>
            <a:r>
              <a:rPr b="0" i="0" lang="en-US" sz="1800" u="none" cap="none" strike="noStrike">
                <a:solidFill>
                  <a:srgbClr val="3D3838"/>
                </a:solidFill>
                <a:latin typeface="Arial"/>
                <a:ea typeface="Arial"/>
                <a:cs typeface="Arial"/>
                <a:sym typeface="Arial"/>
              </a:rPr>
              <a:t>This presentation explores a precision-based approach to brain tumor diagnosis using MRI images and advanced machine learning techniques. Brain tumors, either malignant or benign, require accurate detection for effective treatment. Traditional manual analysis of MRI scans by radiologists can be challenging and prone to errors.</a:t>
            </a:r>
            <a:endParaRPr b="0" i="0" sz="1800" u="none" cap="none" strike="noStrike"/>
          </a:p>
        </p:txBody>
      </p:sp>
      <p:sp>
        <p:nvSpPr>
          <p:cNvPr id="51" name="Google Shape;51;p11"/>
          <p:cNvSpPr/>
          <p:nvPr/>
        </p:nvSpPr>
        <p:spPr>
          <a:xfrm>
            <a:off x="6289238" y="5819555"/>
            <a:ext cx="7538400" cy="10323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3D3838"/>
              </a:buClr>
              <a:buSzPts val="1800"/>
              <a:buFont typeface="Arial"/>
              <a:buNone/>
            </a:pPr>
            <a:r>
              <a:rPr b="0" i="0" lang="en-US" sz="1800" u="none" cap="none" strike="noStrike">
                <a:solidFill>
                  <a:srgbClr val="3D3838"/>
                </a:solidFill>
                <a:latin typeface="Arial"/>
                <a:ea typeface="Arial"/>
                <a:cs typeface="Arial"/>
                <a:sym typeface="Arial"/>
              </a:rPr>
              <a:t>This study introduces a workflow utilizing tumor classification using deep learning models like EfficientNetB3, VGG16, ViT, and ResNet50 to improve diagnostic accuracy and efficiency.</a:t>
            </a:r>
            <a:endParaRPr b="0" i="0" sz="180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pic>
        <p:nvPicPr>
          <p:cNvPr descr="preencoded.png" id="57" name="Google Shape;57;p12"/>
          <p:cNvPicPr preferRelativeResize="0"/>
          <p:nvPr/>
        </p:nvPicPr>
        <p:blipFill rotWithShape="1">
          <a:blip r:embed="rId3">
            <a:alphaModFix/>
          </a:blip>
          <a:srcRect b="0" l="0" r="0" t="0"/>
          <a:stretch/>
        </p:blipFill>
        <p:spPr>
          <a:xfrm>
            <a:off x="0" y="0"/>
            <a:ext cx="14630400" cy="2803565"/>
          </a:xfrm>
          <a:prstGeom prst="rect">
            <a:avLst/>
          </a:prstGeom>
          <a:noFill/>
          <a:ln>
            <a:noFill/>
          </a:ln>
        </p:spPr>
      </p:pic>
      <p:sp>
        <p:nvSpPr>
          <p:cNvPr id="58" name="Google Shape;58;p12"/>
          <p:cNvSpPr/>
          <p:nvPr/>
        </p:nvSpPr>
        <p:spPr>
          <a:xfrm>
            <a:off x="784979" y="3420308"/>
            <a:ext cx="13060442" cy="127420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000"/>
              <a:buFont typeface="Montserrat"/>
              <a:buNone/>
            </a:pPr>
            <a:r>
              <a:rPr b="1" i="0" lang="en-US" sz="4000" u="none" cap="none" strike="noStrike">
                <a:solidFill>
                  <a:srgbClr val="000000"/>
                </a:solidFill>
                <a:latin typeface="Montserrat"/>
                <a:ea typeface="Montserrat"/>
                <a:cs typeface="Montserrat"/>
                <a:sym typeface="Montserrat"/>
              </a:rPr>
              <a:t>Advances in Tumor Classification Using MRI I</a:t>
            </a:r>
            <a:r>
              <a:rPr b="1" lang="en-US" sz="4000">
                <a:latin typeface="Montserrat"/>
                <a:ea typeface="Montserrat"/>
                <a:cs typeface="Montserrat"/>
                <a:sym typeface="Montserrat"/>
              </a:rPr>
              <a:t>mages</a:t>
            </a:r>
            <a:endParaRPr b="0" i="0" sz="4000" u="none" cap="none" strike="noStrike"/>
          </a:p>
        </p:txBody>
      </p:sp>
      <p:sp>
        <p:nvSpPr>
          <p:cNvPr id="59" name="Google Shape;59;p12"/>
          <p:cNvSpPr/>
          <p:nvPr/>
        </p:nvSpPr>
        <p:spPr>
          <a:xfrm>
            <a:off x="784979" y="5030867"/>
            <a:ext cx="4203978" cy="2583894"/>
          </a:xfrm>
          <a:prstGeom prst="roundRect">
            <a:avLst>
              <a:gd fmla="val 1302"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2"/>
          <p:cNvSpPr/>
          <p:nvPr/>
        </p:nvSpPr>
        <p:spPr>
          <a:xfrm>
            <a:off x="1009175" y="5255050"/>
            <a:ext cx="3831000" cy="31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D3838"/>
              </a:buClr>
              <a:buSzPts val="2000"/>
              <a:buFont typeface="Montserrat"/>
              <a:buNone/>
            </a:pPr>
            <a:r>
              <a:rPr b="1" i="0" lang="en-US" sz="2000" u="none" cap="none" strike="noStrike">
                <a:solidFill>
                  <a:srgbClr val="3D3838"/>
                </a:solidFill>
                <a:latin typeface="Montserrat"/>
                <a:ea typeface="Montserrat"/>
                <a:cs typeface="Montserrat"/>
                <a:sym typeface="Montserrat"/>
              </a:rPr>
              <a:t>Image Enhancement</a:t>
            </a:r>
            <a:endParaRPr b="0" i="0" sz="2000" u="none" cap="none" strike="noStrike"/>
          </a:p>
        </p:txBody>
      </p:sp>
      <p:sp>
        <p:nvSpPr>
          <p:cNvPr id="61" name="Google Shape;61;p12"/>
          <p:cNvSpPr/>
          <p:nvPr/>
        </p:nvSpPr>
        <p:spPr>
          <a:xfrm>
            <a:off x="1009174" y="5708213"/>
            <a:ext cx="3755588" cy="1345883"/>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Technologies like SRGAN and ESRGAN improve MRI image clarity, enabling finer feature extraction essential for tumor detection.</a:t>
            </a:r>
            <a:endParaRPr b="0" i="0" sz="1750" u="none" cap="none" strike="noStrike"/>
          </a:p>
        </p:txBody>
      </p:sp>
      <p:sp>
        <p:nvSpPr>
          <p:cNvPr id="62" name="Google Shape;62;p12"/>
          <p:cNvSpPr/>
          <p:nvPr/>
        </p:nvSpPr>
        <p:spPr>
          <a:xfrm>
            <a:off x="5213152" y="5030867"/>
            <a:ext cx="4203978" cy="2583894"/>
          </a:xfrm>
          <a:prstGeom prst="roundRect">
            <a:avLst>
              <a:gd fmla="val 1302"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2"/>
          <p:cNvSpPr/>
          <p:nvPr/>
        </p:nvSpPr>
        <p:spPr>
          <a:xfrm>
            <a:off x="5437351" y="5255050"/>
            <a:ext cx="3831000" cy="318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D3838"/>
              </a:buClr>
              <a:buSzPts val="2000"/>
              <a:buFont typeface="Montserrat"/>
              <a:buNone/>
            </a:pPr>
            <a:r>
              <a:rPr b="1" i="0" lang="en-US" sz="2000" u="none" cap="none" strike="noStrike">
                <a:solidFill>
                  <a:srgbClr val="3D3838"/>
                </a:solidFill>
                <a:latin typeface="Montserrat"/>
                <a:ea typeface="Montserrat"/>
                <a:cs typeface="Montserrat"/>
                <a:sym typeface="Montserrat"/>
              </a:rPr>
              <a:t>Attention Mechanisms</a:t>
            </a:r>
            <a:endParaRPr b="0" i="0" sz="2000" u="none" cap="none" strike="noStrike"/>
          </a:p>
        </p:txBody>
      </p:sp>
      <p:sp>
        <p:nvSpPr>
          <p:cNvPr id="64" name="Google Shape;64;p12"/>
          <p:cNvSpPr/>
          <p:nvPr/>
        </p:nvSpPr>
        <p:spPr>
          <a:xfrm>
            <a:off x="5437346" y="5708213"/>
            <a:ext cx="3755588" cy="1345883"/>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Vision Transformers (ViT) use self-attention to capture local and global tumor features, enhancing classification accuracy.</a:t>
            </a:r>
            <a:endParaRPr b="0" i="0" sz="1750" u="none" cap="none" strike="noStrike"/>
          </a:p>
        </p:txBody>
      </p:sp>
      <p:sp>
        <p:nvSpPr>
          <p:cNvPr id="65" name="Google Shape;65;p12"/>
          <p:cNvSpPr/>
          <p:nvPr/>
        </p:nvSpPr>
        <p:spPr>
          <a:xfrm>
            <a:off x="9641324" y="5030867"/>
            <a:ext cx="4203978" cy="2583894"/>
          </a:xfrm>
          <a:prstGeom prst="roundRect">
            <a:avLst>
              <a:gd fmla="val 1302"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2"/>
          <p:cNvSpPr/>
          <p:nvPr/>
        </p:nvSpPr>
        <p:spPr>
          <a:xfrm>
            <a:off x="9865519" y="5255062"/>
            <a:ext cx="2548652" cy="3186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D3838"/>
              </a:buClr>
              <a:buSzPts val="2000"/>
              <a:buFont typeface="Montserrat"/>
              <a:buNone/>
            </a:pPr>
            <a:r>
              <a:rPr b="1" i="0" lang="en-US" sz="2000" u="none" cap="none" strike="noStrike">
                <a:solidFill>
                  <a:srgbClr val="3D3838"/>
                </a:solidFill>
                <a:latin typeface="Montserrat"/>
                <a:ea typeface="Montserrat"/>
                <a:cs typeface="Montserrat"/>
                <a:sym typeface="Montserrat"/>
              </a:rPr>
              <a:t>Pre-trained Models</a:t>
            </a:r>
            <a:endParaRPr b="0" i="0" sz="2000" u="none" cap="none" strike="noStrike"/>
          </a:p>
        </p:txBody>
      </p:sp>
      <p:sp>
        <p:nvSpPr>
          <p:cNvPr id="67" name="Google Shape;67;p12"/>
          <p:cNvSpPr/>
          <p:nvPr/>
        </p:nvSpPr>
        <p:spPr>
          <a:xfrm>
            <a:off x="9865519" y="5708213"/>
            <a:ext cx="3755588" cy="1682353"/>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ViT and shape-scale </a:t>
            </a:r>
            <a:r>
              <a:rPr lang="en-US" sz="1750">
                <a:solidFill>
                  <a:srgbClr val="3D3838"/>
                </a:solidFill>
              </a:rPr>
              <a:t>awareness</a:t>
            </a:r>
            <a:r>
              <a:rPr b="0" i="0" lang="en-US" sz="1750" u="none" cap="none" strike="noStrike">
                <a:solidFill>
                  <a:srgbClr val="3D3838"/>
                </a:solidFill>
                <a:latin typeface="Arial"/>
                <a:ea typeface="Arial"/>
                <a:cs typeface="Arial"/>
                <a:sym typeface="Arial"/>
              </a:rPr>
              <a:t> networks achieve high accuracy in tumor classification and 3D segmentation, improving clinical outcomes.</a:t>
            </a:r>
            <a:endParaRPr b="0" i="0" sz="17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3"/>
          <p:cNvSpPr/>
          <p:nvPr/>
        </p:nvSpPr>
        <p:spPr>
          <a:xfrm>
            <a:off x="863798" y="1658779"/>
            <a:ext cx="12902803" cy="140255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400"/>
              <a:buFont typeface="Montserrat"/>
              <a:buNone/>
            </a:pPr>
            <a:r>
              <a:rPr b="1" i="0" lang="en-US" sz="4400" u="none" cap="none" strike="noStrike">
                <a:solidFill>
                  <a:srgbClr val="000000"/>
                </a:solidFill>
                <a:latin typeface="Montserrat"/>
                <a:ea typeface="Montserrat"/>
                <a:cs typeface="Montserrat"/>
                <a:sym typeface="Montserrat"/>
              </a:rPr>
              <a:t>Dataset and Preprocessing for Brain Tumor Classification</a:t>
            </a:r>
            <a:endParaRPr b="0" i="0" sz="4400" u="none" cap="none" strike="noStrike"/>
          </a:p>
        </p:txBody>
      </p:sp>
      <p:sp>
        <p:nvSpPr>
          <p:cNvPr id="74" name="Google Shape;74;p13"/>
          <p:cNvSpPr/>
          <p:nvPr/>
        </p:nvSpPr>
        <p:spPr>
          <a:xfrm>
            <a:off x="863798" y="3678317"/>
            <a:ext cx="2804874" cy="35063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200"/>
              <a:buFont typeface="Montserrat"/>
              <a:buNone/>
            </a:pPr>
            <a:r>
              <a:rPr b="1" i="0" lang="en-US" sz="2200" u="none" cap="none" strike="noStrike">
                <a:solidFill>
                  <a:srgbClr val="000000"/>
                </a:solidFill>
                <a:latin typeface="Montserrat"/>
                <a:ea typeface="Montserrat"/>
                <a:cs typeface="Montserrat"/>
                <a:sym typeface="Montserrat"/>
              </a:rPr>
              <a:t>Dataset Selection</a:t>
            </a:r>
            <a:endParaRPr b="0" i="0" sz="2200" u="none" cap="none" strike="noStrike"/>
          </a:p>
        </p:txBody>
      </p:sp>
      <p:sp>
        <p:nvSpPr>
          <p:cNvPr id="75" name="Google Shape;75;p13"/>
          <p:cNvSpPr/>
          <p:nvPr/>
        </p:nvSpPr>
        <p:spPr>
          <a:xfrm>
            <a:off x="863798" y="4275773"/>
            <a:ext cx="6150293" cy="1110496"/>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The Brain Tumor MRI Dataset contains 7,023 JPEG images across four classes: Glioma, Meningioma, Pituitary Tumor, and No Tumor.</a:t>
            </a:r>
            <a:endParaRPr b="0" i="0" sz="1900" u="none" cap="none" strike="noStrike"/>
          </a:p>
        </p:txBody>
      </p:sp>
      <p:sp>
        <p:nvSpPr>
          <p:cNvPr id="76" name="Google Shape;76;p13"/>
          <p:cNvSpPr/>
          <p:nvPr/>
        </p:nvSpPr>
        <p:spPr>
          <a:xfrm>
            <a:off x="863798" y="5608320"/>
            <a:ext cx="6150293" cy="740331"/>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Images are sourced from public datasets, providing diverse tumor sizes and morphologies for robust model training.</a:t>
            </a:r>
            <a:endParaRPr b="0" i="0" sz="1900" u="none" cap="none" strike="noStrike"/>
          </a:p>
        </p:txBody>
      </p:sp>
      <p:sp>
        <p:nvSpPr>
          <p:cNvPr id="77" name="Google Shape;77;p13"/>
          <p:cNvSpPr/>
          <p:nvPr/>
        </p:nvSpPr>
        <p:spPr>
          <a:xfrm>
            <a:off x="7623929" y="3678317"/>
            <a:ext cx="2804874" cy="35063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2200"/>
              <a:buFont typeface="Montserrat"/>
              <a:buNone/>
            </a:pPr>
            <a:r>
              <a:rPr b="1" i="0" lang="en-US" sz="2200" u="none" cap="none" strike="noStrike">
                <a:solidFill>
                  <a:srgbClr val="000000"/>
                </a:solidFill>
                <a:latin typeface="Montserrat"/>
                <a:ea typeface="Montserrat"/>
                <a:cs typeface="Montserrat"/>
                <a:sym typeface="Montserrat"/>
              </a:rPr>
              <a:t>Preprocessing</a:t>
            </a:r>
            <a:endParaRPr b="0" i="0" sz="2200" u="none" cap="none" strike="noStrike"/>
          </a:p>
        </p:txBody>
      </p:sp>
      <p:sp>
        <p:nvSpPr>
          <p:cNvPr id="78" name="Google Shape;78;p13"/>
          <p:cNvSpPr/>
          <p:nvPr/>
        </p:nvSpPr>
        <p:spPr>
          <a:xfrm>
            <a:off x="7623929" y="4275773"/>
            <a:ext cx="6150293" cy="1110496"/>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Images are resized to 224×224 pixels and normalized to a 0-1 scale to ensure consistent input and faster model convergence.</a:t>
            </a:r>
            <a:endParaRPr b="0" i="0" sz="1900" u="none" cap="none" strike="noStrike"/>
          </a:p>
        </p:txBody>
      </p:sp>
      <p:sp>
        <p:nvSpPr>
          <p:cNvPr id="79" name="Google Shape;79;p13"/>
          <p:cNvSpPr/>
          <p:nvPr/>
        </p:nvSpPr>
        <p:spPr>
          <a:xfrm>
            <a:off x="7623929" y="5608320"/>
            <a:ext cx="6150293" cy="740331"/>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These steps improve accuracy and robustness in deep learning-based tumor classification.</a:t>
            </a:r>
            <a:endParaRPr b="0" i="0" sz="190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preencoded.png" id="85" name="Google Shape;85;p14"/>
          <p:cNvPicPr preferRelativeResize="0"/>
          <p:nvPr/>
        </p:nvPicPr>
        <p:blipFill rotWithShape="1">
          <a:blip r:embed="rId3">
            <a:alphaModFix/>
          </a:blip>
          <a:srcRect b="0" l="0" r="0" t="0"/>
          <a:stretch/>
        </p:blipFill>
        <p:spPr>
          <a:xfrm>
            <a:off x="0" y="0"/>
            <a:ext cx="14630400" cy="2777609"/>
          </a:xfrm>
          <a:prstGeom prst="rect">
            <a:avLst/>
          </a:prstGeom>
          <a:noFill/>
          <a:ln>
            <a:noFill/>
          </a:ln>
        </p:spPr>
      </p:pic>
      <p:sp>
        <p:nvSpPr>
          <p:cNvPr id="86" name="Google Shape;86;p14"/>
          <p:cNvSpPr/>
          <p:nvPr/>
        </p:nvSpPr>
        <p:spPr>
          <a:xfrm>
            <a:off x="777726" y="3450550"/>
            <a:ext cx="13178100" cy="631200"/>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000000"/>
              </a:buClr>
              <a:buSzPts val="3950"/>
              <a:buFont typeface="Montserrat"/>
              <a:buNone/>
            </a:pPr>
            <a:r>
              <a:rPr b="1" i="0" lang="en-US" sz="3950" u="none" cap="none" strike="noStrike">
                <a:solidFill>
                  <a:srgbClr val="000000"/>
                </a:solidFill>
                <a:latin typeface="Montserrat"/>
                <a:ea typeface="Montserrat"/>
                <a:cs typeface="Montserrat"/>
                <a:sym typeface="Montserrat"/>
              </a:rPr>
              <a:t>Deep Learning Models for Feature Extraction</a:t>
            </a:r>
            <a:endParaRPr b="0" i="0" sz="3950" u="none" cap="none" strike="noStrike"/>
          </a:p>
        </p:txBody>
      </p:sp>
      <p:pic>
        <p:nvPicPr>
          <p:cNvPr descr="preencoded.png" id="87" name="Google Shape;87;p14"/>
          <p:cNvPicPr preferRelativeResize="0"/>
          <p:nvPr/>
        </p:nvPicPr>
        <p:blipFill rotWithShape="1">
          <a:blip r:embed="rId4">
            <a:alphaModFix/>
          </a:blip>
          <a:srcRect b="0" l="0" r="0" t="0"/>
          <a:stretch/>
        </p:blipFill>
        <p:spPr>
          <a:xfrm>
            <a:off x="777716" y="4426148"/>
            <a:ext cx="1110972" cy="1559719"/>
          </a:xfrm>
          <a:prstGeom prst="rect">
            <a:avLst/>
          </a:prstGeom>
          <a:noFill/>
          <a:ln>
            <a:noFill/>
          </a:ln>
        </p:spPr>
      </p:pic>
      <p:sp>
        <p:nvSpPr>
          <p:cNvPr id="88" name="Google Shape;88;p14"/>
          <p:cNvSpPr/>
          <p:nvPr/>
        </p:nvSpPr>
        <p:spPr>
          <a:xfrm>
            <a:off x="2221944" y="4648319"/>
            <a:ext cx="2525078" cy="315635"/>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D3838"/>
              </a:buClr>
              <a:buSzPts val="1950"/>
              <a:buFont typeface="Montserrat"/>
              <a:buNone/>
            </a:pPr>
            <a:r>
              <a:rPr b="1" i="0" lang="en-US" sz="1950" u="none" cap="none" strike="noStrike">
                <a:solidFill>
                  <a:srgbClr val="3D3838"/>
                </a:solidFill>
                <a:latin typeface="Montserrat"/>
                <a:ea typeface="Montserrat"/>
                <a:cs typeface="Montserrat"/>
                <a:sym typeface="Montserrat"/>
              </a:rPr>
              <a:t>EfficientNetB3</a:t>
            </a:r>
            <a:endParaRPr b="0" i="0" sz="1950" u="none" cap="none" strike="noStrike"/>
          </a:p>
        </p:txBody>
      </p:sp>
      <p:sp>
        <p:nvSpPr>
          <p:cNvPr id="89" name="Google Shape;89;p14"/>
          <p:cNvSpPr/>
          <p:nvPr/>
        </p:nvSpPr>
        <p:spPr>
          <a:xfrm>
            <a:off x="2221944" y="5097185"/>
            <a:ext cx="11630739" cy="666512"/>
          </a:xfrm>
          <a:prstGeom prst="rect">
            <a:avLst/>
          </a:prstGeom>
          <a:noFill/>
          <a:ln>
            <a:noFill/>
          </a:ln>
        </p:spPr>
        <p:txBody>
          <a:bodyPr anchorCtr="0" anchor="t" bIns="0" lIns="0" spcFirstLastPara="1" rIns="0" wrap="square" tIns="0">
            <a:noAutofit/>
          </a:bodyPr>
          <a:lstStyle/>
          <a:p>
            <a:pPr indent="0" lvl="0" marL="0" marR="0" rtl="0" algn="l">
              <a:lnSpc>
                <a:spcPct val="152941"/>
              </a:lnSpc>
              <a:spcBef>
                <a:spcPts val="0"/>
              </a:spcBef>
              <a:spcAft>
                <a:spcPts val="0"/>
              </a:spcAft>
              <a:buClr>
                <a:srgbClr val="3D3838"/>
              </a:buClr>
              <a:buSzPts val="1700"/>
              <a:buFont typeface="Arial"/>
              <a:buNone/>
            </a:pPr>
            <a:r>
              <a:rPr b="0" i="0" lang="en-US" sz="1700" u="none" cap="none" strike="noStrike">
                <a:solidFill>
                  <a:srgbClr val="3D3838"/>
                </a:solidFill>
                <a:latin typeface="Arial"/>
                <a:ea typeface="Arial"/>
                <a:cs typeface="Arial"/>
                <a:sym typeface="Arial"/>
              </a:rPr>
              <a:t>A CNN using compound scaling for balanced accuracy and efficiency, delivering high precision and fast inference for real-time applications.</a:t>
            </a:r>
            <a:endParaRPr b="0" i="0" sz="1700" u="none" cap="none" strike="noStrike"/>
          </a:p>
        </p:txBody>
      </p:sp>
      <p:pic>
        <p:nvPicPr>
          <p:cNvPr descr="preencoded.png" id="90" name="Google Shape;90;p14"/>
          <p:cNvPicPr preferRelativeResize="0"/>
          <p:nvPr/>
        </p:nvPicPr>
        <p:blipFill rotWithShape="1">
          <a:blip r:embed="rId5">
            <a:alphaModFix/>
          </a:blip>
          <a:srcRect b="0" l="0" r="0" t="0"/>
          <a:stretch/>
        </p:blipFill>
        <p:spPr>
          <a:xfrm>
            <a:off x="777716" y="5985867"/>
            <a:ext cx="1110972" cy="1559719"/>
          </a:xfrm>
          <a:prstGeom prst="rect">
            <a:avLst/>
          </a:prstGeom>
          <a:noFill/>
          <a:ln>
            <a:noFill/>
          </a:ln>
        </p:spPr>
      </p:pic>
      <p:sp>
        <p:nvSpPr>
          <p:cNvPr id="91" name="Google Shape;91;p14"/>
          <p:cNvSpPr/>
          <p:nvPr/>
        </p:nvSpPr>
        <p:spPr>
          <a:xfrm>
            <a:off x="2221944" y="6208038"/>
            <a:ext cx="2525078" cy="315635"/>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3D3838"/>
              </a:buClr>
              <a:buSzPts val="1950"/>
              <a:buFont typeface="Montserrat"/>
              <a:buNone/>
            </a:pPr>
            <a:r>
              <a:rPr b="1" i="0" lang="en-US" sz="1950" u="none" cap="none" strike="noStrike">
                <a:solidFill>
                  <a:srgbClr val="3D3838"/>
                </a:solidFill>
                <a:latin typeface="Montserrat"/>
                <a:ea typeface="Montserrat"/>
                <a:cs typeface="Montserrat"/>
                <a:sym typeface="Montserrat"/>
              </a:rPr>
              <a:t>VGG16 and VGG19</a:t>
            </a:r>
            <a:endParaRPr b="0" i="0" sz="1950" u="none" cap="none" strike="noStrike"/>
          </a:p>
        </p:txBody>
      </p:sp>
      <p:sp>
        <p:nvSpPr>
          <p:cNvPr id="92" name="Google Shape;92;p14"/>
          <p:cNvSpPr/>
          <p:nvPr/>
        </p:nvSpPr>
        <p:spPr>
          <a:xfrm>
            <a:off x="2221944" y="6656903"/>
            <a:ext cx="11630739" cy="666512"/>
          </a:xfrm>
          <a:prstGeom prst="rect">
            <a:avLst/>
          </a:prstGeom>
          <a:noFill/>
          <a:ln>
            <a:noFill/>
          </a:ln>
        </p:spPr>
        <p:txBody>
          <a:bodyPr anchorCtr="0" anchor="t" bIns="0" lIns="0" spcFirstLastPara="1" rIns="0" wrap="square" tIns="0">
            <a:noAutofit/>
          </a:bodyPr>
          <a:lstStyle/>
          <a:p>
            <a:pPr indent="0" lvl="0" marL="0" marR="0" rtl="0" algn="l">
              <a:lnSpc>
                <a:spcPct val="152941"/>
              </a:lnSpc>
              <a:spcBef>
                <a:spcPts val="0"/>
              </a:spcBef>
              <a:spcAft>
                <a:spcPts val="0"/>
              </a:spcAft>
              <a:buClr>
                <a:srgbClr val="3D3838"/>
              </a:buClr>
              <a:buSzPts val="1700"/>
              <a:buFont typeface="Arial"/>
              <a:buNone/>
            </a:pPr>
            <a:r>
              <a:rPr b="0" i="0" lang="en-US" sz="1700" u="none" cap="none" strike="noStrike">
                <a:solidFill>
                  <a:srgbClr val="3D3838"/>
                </a:solidFill>
                <a:latin typeface="Arial"/>
                <a:ea typeface="Arial"/>
                <a:cs typeface="Arial"/>
                <a:sym typeface="Arial"/>
              </a:rPr>
              <a:t>Deep CNNs with small convolutional filters capturing fine-grained features. VGG19 slightly outperforms VGG16 but is more computationally intensive.</a:t>
            </a:r>
            <a:endParaRPr b="0" i="0" sz="170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descr="preencoded.png" id="98" name="Google Shape;98;p1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99" name="Google Shape;99;p15"/>
          <p:cNvSpPr/>
          <p:nvPr/>
        </p:nvSpPr>
        <p:spPr>
          <a:xfrm>
            <a:off x="842724" y="662821"/>
            <a:ext cx="7458551" cy="2052399"/>
          </a:xfrm>
          <a:prstGeom prst="rect">
            <a:avLst/>
          </a:prstGeom>
          <a:noFill/>
          <a:ln>
            <a:noFill/>
          </a:ln>
        </p:spPr>
        <p:txBody>
          <a:bodyPr anchorCtr="0" anchor="t" bIns="0" lIns="0" spcFirstLastPara="1" rIns="0" wrap="square" tIns="0">
            <a:noAutofit/>
          </a:bodyPr>
          <a:lstStyle/>
          <a:p>
            <a:pPr indent="0" lvl="0" marL="0" marR="0" rtl="0" algn="l">
              <a:lnSpc>
                <a:spcPct val="124418"/>
              </a:lnSpc>
              <a:spcBef>
                <a:spcPts val="0"/>
              </a:spcBef>
              <a:spcAft>
                <a:spcPts val="0"/>
              </a:spcAft>
              <a:buClr>
                <a:srgbClr val="000000"/>
              </a:buClr>
              <a:buSzPts val="4300"/>
              <a:buFont typeface="Montserrat"/>
              <a:buNone/>
            </a:pPr>
            <a:r>
              <a:rPr b="1" i="0" lang="en-US" sz="4300" u="none" cap="none" strike="noStrike">
                <a:solidFill>
                  <a:srgbClr val="000000"/>
                </a:solidFill>
                <a:latin typeface="Montserrat"/>
                <a:ea typeface="Montserrat"/>
                <a:cs typeface="Montserrat"/>
                <a:sym typeface="Montserrat"/>
              </a:rPr>
              <a:t>Ensemble Learning to Boost Classification Performance</a:t>
            </a:r>
            <a:endParaRPr b="0" i="0" sz="4300" u="none" cap="none" strike="noStrike"/>
          </a:p>
        </p:txBody>
      </p:sp>
      <p:sp>
        <p:nvSpPr>
          <p:cNvPr id="100" name="Google Shape;100;p15"/>
          <p:cNvSpPr/>
          <p:nvPr/>
        </p:nvSpPr>
        <p:spPr>
          <a:xfrm>
            <a:off x="842724" y="3228737"/>
            <a:ext cx="541800" cy="541800"/>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1625200" y="3311475"/>
            <a:ext cx="3097200" cy="342000"/>
          </a:xfrm>
          <a:prstGeom prst="rect">
            <a:avLst/>
          </a:prstGeom>
          <a:noFill/>
          <a:ln>
            <a:noFill/>
          </a:ln>
        </p:spPr>
        <p:txBody>
          <a:bodyPr anchorCtr="0" anchor="t" bIns="0" lIns="0" spcFirstLastPara="1" rIns="0" wrap="square" tIns="0">
            <a:noAutofit/>
          </a:bodyPr>
          <a:lstStyle/>
          <a:p>
            <a:pPr indent="0" lvl="0" marL="0" marR="0" rtl="0" algn="l">
              <a:lnSpc>
                <a:spcPct val="123255"/>
              </a:lnSpc>
              <a:spcBef>
                <a:spcPts val="0"/>
              </a:spcBef>
              <a:spcAft>
                <a:spcPts val="0"/>
              </a:spcAft>
              <a:buClr>
                <a:srgbClr val="3D3838"/>
              </a:buClr>
              <a:buSzPts val="2150"/>
              <a:buFont typeface="Montserrat"/>
              <a:buNone/>
            </a:pPr>
            <a:r>
              <a:rPr b="1" i="0" lang="en-US" sz="2150" u="none" cap="none" strike="noStrike">
                <a:solidFill>
                  <a:srgbClr val="3D3838"/>
                </a:solidFill>
                <a:latin typeface="Montserrat"/>
                <a:ea typeface="Montserrat"/>
                <a:cs typeface="Montserrat"/>
                <a:sym typeface="Montserrat"/>
              </a:rPr>
              <a:t>Stacking Ensemble</a:t>
            </a:r>
            <a:endParaRPr b="0" i="0" sz="2150" u="none" cap="none" strike="noStrike"/>
          </a:p>
        </p:txBody>
      </p:sp>
      <p:sp>
        <p:nvSpPr>
          <p:cNvPr id="102" name="Google Shape;102;p15"/>
          <p:cNvSpPr/>
          <p:nvPr/>
        </p:nvSpPr>
        <p:spPr>
          <a:xfrm>
            <a:off x="1625196" y="3797850"/>
            <a:ext cx="6305400" cy="1806300"/>
          </a:xfrm>
          <a:prstGeom prst="rect">
            <a:avLst/>
          </a:prstGeom>
          <a:noFill/>
          <a:ln>
            <a:noFill/>
          </a:ln>
        </p:spPr>
        <p:txBody>
          <a:bodyPr anchorCtr="0" anchor="t" bIns="0" lIns="0" spcFirstLastPara="1" rIns="0" wrap="square" tIns="0">
            <a:noAutofit/>
          </a:bodyPr>
          <a:lstStyle/>
          <a:p>
            <a:pPr indent="0" lvl="0" marL="0" marR="0" rtl="0" algn="l">
              <a:lnSpc>
                <a:spcPct val="151351"/>
              </a:lnSpc>
              <a:spcBef>
                <a:spcPts val="0"/>
              </a:spcBef>
              <a:spcAft>
                <a:spcPts val="0"/>
              </a:spcAft>
              <a:buClr>
                <a:srgbClr val="3D3838"/>
              </a:buClr>
              <a:buSzPts val="1850"/>
              <a:buFont typeface="Arial"/>
              <a:buNone/>
            </a:pPr>
            <a:r>
              <a:rPr b="0" i="0" lang="en-US" sz="1850" u="none" cap="none" strike="noStrike">
                <a:solidFill>
                  <a:srgbClr val="3D3838"/>
                </a:solidFill>
                <a:latin typeface="Arial"/>
                <a:ea typeface="Arial"/>
                <a:cs typeface="Arial"/>
                <a:sym typeface="Arial"/>
              </a:rPr>
              <a:t>Combines predictions from EfficientNetB3, VGG16, and VGG19 using a meta-model to improve accuracy and robustness.</a:t>
            </a:r>
            <a:endParaRPr b="0" i="0" sz="1850" u="none" cap="none" strike="noStrike"/>
          </a:p>
        </p:txBody>
      </p:sp>
      <p:sp>
        <p:nvSpPr>
          <p:cNvPr id="103" name="Google Shape;103;p15"/>
          <p:cNvSpPr/>
          <p:nvPr/>
        </p:nvSpPr>
        <p:spPr>
          <a:xfrm>
            <a:off x="842724" y="5436989"/>
            <a:ext cx="541800" cy="541800"/>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1625203" y="5519738"/>
            <a:ext cx="2736300" cy="342000"/>
          </a:xfrm>
          <a:prstGeom prst="rect">
            <a:avLst/>
          </a:prstGeom>
          <a:noFill/>
          <a:ln>
            <a:noFill/>
          </a:ln>
        </p:spPr>
        <p:txBody>
          <a:bodyPr anchorCtr="0" anchor="t" bIns="0" lIns="0" spcFirstLastPara="1" rIns="0" wrap="square" tIns="0">
            <a:noAutofit/>
          </a:bodyPr>
          <a:lstStyle/>
          <a:p>
            <a:pPr indent="0" lvl="0" marL="0" marR="0" rtl="0" algn="l">
              <a:lnSpc>
                <a:spcPct val="123255"/>
              </a:lnSpc>
              <a:spcBef>
                <a:spcPts val="0"/>
              </a:spcBef>
              <a:spcAft>
                <a:spcPts val="0"/>
              </a:spcAft>
              <a:buClr>
                <a:srgbClr val="3D3838"/>
              </a:buClr>
              <a:buSzPts val="2150"/>
              <a:buFont typeface="Montserrat"/>
              <a:buNone/>
            </a:pPr>
            <a:r>
              <a:rPr b="1" i="0" lang="en-US" sz="2150" u="none" cap="none" strike="noStrike">
                <a:solidFill>
                  <a:srgbClr val="3D3838"/>
                </a:solidFill>
                <a:latin typeface="Montserrat"/>
                <a:ea typeface="Montserrat"/>
                <a:cs typeface="Montserrat"/>
                <a:sym typeface="Montserrat"/>
              </a:rPr>
              <a:t>Benefits</a:t>
            </a:r>
            <a:endParaRPr b="0" i="0" sz="2150" u="none" cap="none" strike="noStrike"/>
          </a:p>
        </p:txBody>
      </p:sp>
      <p:sp>
        <p:nvSpPr>
          <p:cNvPr id="105" name="Google Shape;105;p15"/>
          <p:cNvSpPr/>
          <p:nvPr/>
        </p:nvSpPr>
        <p:spPr>
          <a:xfrm>
            <a:off x="1625203" y="6006108"/>
            <a:ext cx="6676200" cy="722400"/>
          </a:xfrm>
          <a:prstGeom prst="rect">
            <a:avLst/>
          </a:prstGeom>
          <a:noFill/>
          <a:ln>
            <a:noFill/>
          </a:ln>
        </p:spPr>
        <p:txBody>
          <a:bodyPr anchorCtr="0" anchor="t" bIns="0" lIns="0" spcFirstLastPara="1" rIns="0" wrap="square" tIns="0">
            <a:noAutofit/>
          </a:bodyPr>
          <a:lstStyle/>
          <a:p>
            <a:pPr indent="0" lvl="0" marL="0" marR="0" rtl="0" algn="l">
              <a:lnSpc>
                <a:spcPct val="151351"/>
              </a:lnSpc>
              <a:spcBef>
                <a:spcPts val="0"/>
              </a:spcBef>
              <a:spcAft>
                <a:spcPts val="0"/>
              </a:spcAft>
              <a:buClr>
                <a:srgbClr val="3D3838"/>
              </a:buClr>
              <a:buSzPts val="1850"/>
              <a:buFont typeface="Arial"/>
              <a:buNone/>
            </a:pPr>
            <a:r>
              <a:rPr b="0" i="0" lang="en-US" sz="1850" u="none" cap="none" strike="noStrike">
                <a:solidFill>
                  <a:srgbClr val="3D3838"/>
                </a:solidFill>
                <a:latin typeface="Arial"/>
                <a:ea typeface="Arial"/>
                <a:cs typeface="Arial"/>
                <a:sym typeface="Arial"/>
              </a:rPr>
              <a:t>Mitigates individual model limitations, capturing diverse data patterns for enhanced generalization and reliability.</a:t>
            </a:r>
            <a:endParaRPr b="0" i="0" sz="185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6"/>
          <p:cNvSpPr/>
          <p:nvPr/>
        </p:nvSpPr>
        <p:spPr>
          <a:xfrm>
            <a:off x="780693" y="613410"/>
            <a:ext cx="8347353" cy="633651"/>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000000"/>
              </a:buClr>
              <a:buSzPts val="3950"/>
              <a:buFont typeface="Montserrat"/>
              <a:buNone/>
            </a:pPr>
            <a:r>
              <a:rPr b="1" i="0" lang="en-US" sz="3950" u="none" cap="none" strike="noStrike">
                <a:solidFill>
                  <a:srgbClr val="000000"/>
                </a:solidFill>
                <a:latin typeface="Montserrat"/>
                <a:ea typeface="Montserrat"/>
                <a:cs typeface="Montserrat"/>
                <a:sym typeface="Montserrat"/>
              </a:rPr>
              <a:t>Model Performance and Results</a:t>
            </a:r>
            <a:endParaRPr b="0" i="0" sz="3950" u="none" cap="none" strike="noStrike"/>
          </a:p>
        </p:txBody>
      </p:sp>
      <p:pic>
        <p:nvPicPr>
          <p:cNvPr descr="preencoded.png" id="112" name="Google Shape;112;p16"/>
          <p:cNvPicPr preferRelativeResize="0"/>
          <p:nvPr/>
        </p:nvPicPr>
        <p:blipFill rotWithShape="1">
          <a:blip r:embed="rId3">
            <a:alphaModFix/>
          </a:blip>
          <a:srcRect b="0" l="0" r="0" t="0"/>
          <a:stretch/>
        </p:blipFill>
        <p:spPr>
          <a:xfrm>
            <a:off x="780693" y="1693188"/>
            <a:ext cx="9144000" cy="3726180"/>
          </a:xfrm>
          <a:prstGeom prst="rect">
            <a:avLst/>
          </a:prstGeom>
          <a:noFill/>
          <a:ln>
            <a:noFill/>
          </a:ln>
        </p:spPr>
      </p:pic>
      <p:sp>
        <p:nvSpPr>
          <p:cNvPr id="113" name="Google Shape;113;p16"/>
          <p:cNvSpPr/>
          <p:nvPr/>
        </p:nvSpPr>
        <p:spPr>
          <a:xfrm>
            <a:off x="780693" y="5893237"/>
            <a:ext cx="2534960" cy="316825"/>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000000"/>
              </a:buClr>
              <a:buSzPts val="1950"/>
              <a:buFont typeface="Montserrat"/>
              <a:buNone/>
            </a:pPr>
            <a:r>
              <a:rPr b="1" i="0" lang="en-US" sz="1950" u="none" cap="none" strike="noStrike">
                <a:solidFill>
                  <a:srgbClr val="000000"/>
                </a:solidFill>
                <a:latin typeface="Montserrat"/>
                <a:ea typeface="Montserrat"/>
                <a:cs typeface="Montserrat"/>
                <a:sym typeface="Montserrat"/>
              </a:rPr>
              <a:t>EfficientNetB3</a:t>
            </a:r>
            <a:endParaRPr b="0" i="0" sz="1950" u="none" cap="none" strike="noStrike"/>
          </a:p>
        </p:txBody>
      </p:sp>
      <p:sp>
        <p:nvSpPr>
          <p:cNvPr id="114" name="Google Shape;114;p16"/>
          <p:cNvSpPr/>
          <p:nvPr/>
        </p:nvSpPr>
        <p:spPr>
          <a:xfrm>
            <a:off x="780693" y="6433066"/>
            <a:ext cx="3993118" cy="1004054"/>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Achieved training accuracy of 99.82% and testing accuracy of 99.77%, outperforming other models.</a:t>
            </a:r>
            <a:endParaRPr b="0" i="0" sz="1750" u="none" cap="none" strike="noStrike"/>
          </a:p>
        </p:txBody>
      </p:sp>
      <p:sp>
        <p:nvSpPr>
          <p:cNvPr id="115" name="Google Shape;115;p16"/>
          <p:cNvSpPr/>
          <p:nvPr/>
        </p:nvSpPr>
        <p:spPr>
          <a:xfrm>
            <a:off x="5325547" y="5893237"/>
            <a:ext cx="2534960" cy="316825"/>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000000"/>
              </a:buClr>
              <a:buSzPts val="1950"/>
              <a:buFont typeface="Montserrat"/>
              <a:buNone/>
            </a:pPr>
            <a:r>
              <a:rPr b="1" i="0" lang="en-US" sz="1950" u="none" cap="none" strike="noStrike">
                <a:solidFill>
                  <a:srgbClr val="000000"/>
                </a:solidFill>
                <a:latin typeface="Montserrat"/>
                <a:ea typeface="Montserrat"/>
                <a:cs typeface="Montserrat"/>
                <a:sym typeface="Montserrat"/>
              </a:rPr>
              <a:t>VGG Models</a:t>
            </a:r>
            <a:endParaRPr b="0" i="0" sz="1950" u="none" cap="none" strike="noStrike"/>
          </a:p>
        </p:txBody>
      </p:sp>
      <p:sp>
        <p:nvSpPr>
          <p:cNvPr id="116" name="Google Shape;116;p16"/>
          <p:cNvSpPr/>
          <p:nvPr/>
        </p:nvSpPr>
        <p:spPr>
          <a:xfrm>
            <a:off x="5325547" y="6433066"/>
            <a:ext cx="3993118" cy="1338739"/>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VGG16 showed 98.91% training and 96.49% validation accuracy; VGG19 improved to 99.35% training and 98.86% validation accuracy.</a:t>
            </a:r>
            <a:endParaRPr b="0" i="0" sz="1750" u="none" cap="none" strike="noStrike"/>
          </a:p>
        </p:txBody>
      </p:sp>
      <p:sp>
        <p:nvSpPr>
          <p:cNvPr id="117" name="Google Shape;117;p16"/>
          <p:cNvSpPr/>
          <p:nvPr/>
        </p:nvSpPr>
        <p:spPr>
          <a:xfrm>
            <a:off x="9870400" y="5893237"/>
            <a:ext cx="2534960" cy="316825"/>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000000"/>
              </a:buClr>
              <a:buSzPts val="1950"/>
              <a:buFont typeface="Montserrat"/>
              <a:buNone/>
            </a:pPr>
            <a:r>
              <a:rPr b="1" i="0" lang="en-US" sz="1950" u="none" cap="none" strike="noStrike">
                <a:solidFill>
                  <a:srgbClr val="000000"/>
                </a:solidFill>
                <a:latin typeface="Montserrat"/>
                <a:ea typeface="Montserrat"/>
                <a:cs typeface="Montserrat"/>
                <a:sym typeface="Montserrat"/>
              </a:rPr>
              <a:t>Ensemble Results</a:t>
            </a:r>
            <a:endParaRPr b="0" i="0" sz="1950" u="none" cap="none" strike="noStrike"/>
          </a:p>
        </p:txBody>
      </p:sp>
      <p:sp>
        <p:nvSpPr>
          <p:cNvPr id="118" name="Google Shape;118;p16"/>
          <p:cNvSpPr/>
          <p:nvPr/>
        </p:nvSpPr>
        <p:spPr>
          <a:xfrm>
            <a:off x="9870400" y="6433066"/>
            <a:ext cx="3993118" cy="1338739"/>
          </a:xfrm>
          <a:prstGeom prst="rect">
            <a:avLst/>
          </a:prstGeom>
          <a:noFill/>
          <a:ln>
            <a:noFill/>
          </a:ln>
        </p:spPr>
        <p:txBody>
          <a:bodyPr anchorCtr="0" anchor="t" bIns="0" lIns="0" spcFirstLastPara="1" rIns="0" wrap="square" tIns="0">
            <a:noAutofit/>
          </a:bodyPr>
          <a:lstStyle/>
          <a:p>
            <a:pPr indent="0" lvl="0" marL="0" marR="0" rtl="0" algn="l">
              <a:lnSpc>
                <a:spcPct val="148571"/>
              </a:lnSpc>
              <a:spcBef>
                <a:spcPts val="0"/>
              </a:spcBef>
              <a:spcAft>
                <a:spcPts val="0"/>
              </a:spcAft>
              <a:buClr>
                <a:srgbClr val="3D3838"/>
              </a:buClr>
              <a:buSzPts val="1750"/>
              <a:buFont typeface="Arial"/>
              <a:buNone/>
            </a:pPr>
            <a:r>
              <a:rPr b="0" i="0" lang="en-US" sz="1750" u="none" cap="none" strike="noStrike">
                <a:solidFill>
                  <a:srgbClr val="3D3838"/>
                </a:solidFill>
                <a:latin typeface="Arial"/>
                <a:ea typeface="Arial"/>
                <a:cs typeface="Arial"/>
                <a:sym typeface="Arial"/>
              </a:rPr>
              <a:t>The stacking ensemble reached 99.79% training and 99.39% validation accuracy, demonstrating enhanced classification performance.</a:t>
            </a:r>
            <a:endParaRPr b="0" i="0" sz="1750" u="none" cap="none" strike="noStrike"/>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descr="preencoded.png" id="124" name="Google Shape;124;p17"/>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25" name="Google Shape;125;p17"/>
          <p:cNvSpPr/>
          <p:nvPr/>
        </p:nvSpPr>
        <p:spPr>
          <a:xfrm>
            <a:off x="6350198" y="399719"/>
            <a:ext cx="7416300" cy="21039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400"/>
              <a:buFont typeface="Montserrat"/>
              <a:buNone/>
            </a:pPr>
            <a:r>
              <a:rPr b="1" i="0" lang="en-US" sz="4400" u="none" cap="none" strike="noStrike">
                <a:solidFill>
                  <a:srgbClr val="000000"/>
                </a:solidFill>
                <a:latin typeface="Montserrat"/>
                <a:ea typeface="Montserrat"/>
                <a:cs typeface="Montserrat"/>
                <a:sym typeface="Montserrat"/>
              </a:rPr>
              <a:t>Future Directions: Content-Based Image Retrieval (CBIR)</a:t>
            </a:r>
            <a:endParaRPr b="0" i="0" sz="4400" u="none" cap="none" strike="noStrike"/>
          </a:p>
        </p:txBody>
      </p:sp>
      <p:sp>
        <p:nvSpPr>
          <p:cNvPr id="126" name="Google Shape;126;p17"/>
          <p:cNvSpPr/>
          <p:nvPr/>
        </p:nvSpPr>
        <p:spPr>
          <a:xfrm>
            <a:off x="6350198" y="3495794"/>
            <a:ext cx="7416403" cy="1732598"/>
          </a:xfrm>
          <a:prstGeom prst="roundRect">
            <a:avLst>
              <a:gd fmla="val 2137"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6597028" y="3742600"/>
            <a:ext cx="4501200" cy="3507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D3838"/>
              </a:buClr>
              <a:buSzPts val="2200"/>
              <a:buFont typeface="Montserrat"/>
              <a:buNone/>
            </a:pPr>
            <a:r>
              <a:rPr b="1" i="0" lang="en-US" sz="2200" u="none" cap="none" strike="noStrike">
                <a:solidFill>
                  <a:srgbClr val="3D3838"/>
                </a:solidFill>
                <a:latin typeface="Montserrat"/>
                <a:ea typeface="Montserrat"/>
                <a:cs typeface="Montserrat"/>
                <a:sym typeface="Montserrat"/>
              </a:rPr>
              <a:t>Feature-Based Retrieval</a:t>
            </a:r>
            <a:endParaRPr b="0" i="0" sz="2200" u="none" cap="none" strike="noStrike"/>
          </a:p>
        </p:txBody>
      </p:sp>
      <p:sp>
        <p:nvSpPr>
          <p:cNvPr id="128" name="Google Shape;128;p17"/>
          <p:cNvSpPr/>
          <p:nvPr/>
        </p:nvSpPr>
        <p:spPr>
          <a:xfrm>
            <a:off x="6597015" y="4241244"/>
            <a:ext cx="6922770" cy="740331"/>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CBIR systems store MRI features separately to retrieve similar cases, aiding clinicians in diagnostic decision-making.</a:t>
            </a:r>
            <a:endParaRPr b="0" i="0" sz="1900" u="none" cap="none" strike="noStrike"/>
          </a:p>
        </p:txBody>
      </p:sp>
      <p:sp>
        <p:nvSpPr>
          <p:cNvPr id="129" name="Google Shape;129;p17"/>
          <p:cNvSpPr/>
          <p:nvPr/>
        </p:nvSpPr>
        <p:spPr>
          <a:xfrm>
            <a:off x="6350198" y="5475208"/>
            <a:ext cx="7416403" cy="1732598"/>
          </a:xfrm>
          <a:prstGeom prst="roundRect">
            <a:avLst>
              <a:gd fmla="val 2137"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6597029" y="5722025"/>
            <a:ext cx="4423800" cy="3507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D3838"/>
              </a:buClr>
              <a:buSzPts val="2200"/>
              <a:buFont typeface="Montserrat"/>
              <a:buNone/>
            </a:pPr>
            <a:r>
              <a:rPr b="1" i="0" lang="en-US" sz="2200" u="none" cap="none" strike="noStrike">
                <a:solidFill>
                  <a:srgbClr val="3D3838"/>
                </a:solidFill>
                <a:latin typeface="Montserrat"/>
                <a:ea typeface="Montserrat"/>
                <a:cs typeface="Montserrat"/>
                <a:sym typeface="Montserrat"/>
              </a:rPr>
              <a:t>Clustering Techniques</a:t>
            </a:r>
            <a:endParaRPr b="0" i="0" sz="2200" u="none" cap="none" strike="noStrike"/>
          </a:p>
        </p:txBody>
      </p:sp>
      <p:sp>
        <p:nvSpPr>
          <p:cNvPr id="131" name="Google Shape;131;p17"/>
          <p:cNvSpPr/>
          <p:nvPr/>
        </p:nvSpPr>
        <p:spPr>
          <a:xfrm>
            <a:off x="6597015" y="6220658"/>
            <a:ext cx="6922770" cy="740331"/>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Algorithms like k-means cluster images to speed up retrieval, using distance metrics for accurate similarity matching.</a:t>
            </a:r>
            <a:endParaRPr b="0" i="0" sz="190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preencoded.png" id="137" name="Google Shape;137;p1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38" name="Google Shape;138;p18"/>
          <p:cNvSpPr/>
          <p:nvPr/>
        </p:nvSpPr>
        <p:spPr>
          <a:xfrm>
            <a:off x="6350198" y="1443395"/>
            <a:ext cx="7416403" cy="210383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0000"/>
              </a:buClr>
              <a:buSzPts val="4400"/>
              <a:buFont typeface="Montserrat"/>
              <a:buNone/>
            </a:pPr>
            <a:r>
              <a:rPr b="1" i="0" lang="en-US" sz="4400" u="none" cap="none" strike="noStrike">
                <a:solidFill>
                  <a:srgbClr val="000000"/>
                </a:solidFill>
                <a:latin typeface="Montserrat"/>
                <a:ea typeface="Montserrat"/>
                <a:cs typeface="Montserrat"/>
                <a:sym typeface="Montserrat"/>
              </a:rPr>
              <a:t>Conclusion: Enhanced Brain Tumor Diagnosis with Ensemble Learning</a:t>
            </a:r>
            <a:endParaRPr b="0" i="0" sz="4400" u="none" cap="none" strike="noStrike"/>
          </a:p>
        </p:txBody>
      </p:sp>
      <p:sp>
        <p:nvSpPr>
          <p:cNvPr id="139" name="Google Shape;139;p18"/>
          <p:cNvSpPr/>
          <p:nvPr/>
        </p:nvSpPr>
        <p:spPr>
          <a:xfrm>
            <a:off x="6350198" y="3917394"/>
            <a:ext cx="7416403" cy="1110496"/>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This project presents a high-performance system optimized for common brain tumor types, combining image enhancement and ensemble deep learning models.</a:t>
            </a:r>
            <a:endParaRPr b="0" i="0" sz="1900" u="none" cap="none" strike="noStrike"/>
          </a:p>
        </p:txBody>
      </p:sp>
      <p:sp>
        <p:nvSpPr>
          <p:cNvPr id="140" name="Google Shape;140;p18"/>
          <p:cNvSpPr/>
          <p:nvPr/>
        </p:nvSpPr>
        <p:spPr>
          <a:xfrm>
            <a:off x="6350198" y="5305544"/>
            <a:ext cx="7416403" cy="1480661"/>
          </a:xfrm>
          <a:prstGeom prst="rect">
            <a:avLst/>
          </a:prstGeom>
          <a:noFill/>
          <a:ln>
            <a:noFill/>
          </a:ln>
        </p:spPr>
        <p:txBody>
          <a:bodyPr anchorCtr="0" anchor="t" bIns="0" lIns="0" spcFirstLastPara="1" rIns="0" wrap="square" tIns="0">
            <a:noAutofit/>
          </a:bodyPr>
          <a:lstStyle/>
          <a:p>
            <a:pPr indent="0" lvl="0" marL="0" marR="0" rtl="0" algn="l">
              <a:lnSpc>
                <a:spcPct val="152631"/>
              </a:lnSpc>
              <a:spcBef>
                <a:spcPts val="0"/>
              </a:spcBef>
              <a:spcAft>
                <a:spcPts val="0"/>
              </a:spcAft>
              <a:buClr>
                <a:srgbClr val="3D3838"/>
              </a:buClr>
              <a:buSzPts val="1900"/>
              <a:buFont typeface="Arial"/>
              <a:buNone/>
            </a:pPr>
            <a:r>
              <a:rPr b="0" i="0" lang="en-US" sz="1900" u="none" cap="none" strike="noStrike">
                <a:solidFill>
                  <a:srgbClr val="3D3838"/>
                </a:solidFill>
                <a:latin typeface="Arial"/>
                <a:ea typeface="Arial"/>
                <a:cs typeface="Arial"/>
                <a:sym typeface="Arial"/>
              </a:rPr>
              <a:t>The approach delivers accurate tumor classification, supporting radiologists and oncologists in diagnosis and treatment planning, with potential for future integration of CBIR to further improve clinical outcomes.</a:t>
            </a:r>
            <a:endParaRPr b="0" i="0" sz="190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